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 name="Shape 8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6" name="Shape 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 name="Shape 11"/>
        <p:cNvGrpSpPr/>
        <p:nvPr/>
      </p:nvGrpSpPr>
      <p:grpSpPr>
        <a:xfrm>
          <a:off x="0" y="0"/>
          <a:ext cx="0" cy="0"/>
          <a:chOff x="0" y="0"/>
          <a:chExt cx="0" cy="0"/>
        </a:xfrm>
      </p:grpSpPr>
      <p:sp>
        <p:nvSpPr>
          <p:cNvPr id="12" name="Shape 1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Shape 69"/>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0" name="Shape 70"/>
          <p:cNvSpPr txBox="1"/>
          <p:nvPr>
            <p:ph idx="1" type="body"/>
          </p:nvPr>
        </p:nvSpPr>
        <p:spPr>
          <a:xfrm rot="5400000">
            <a:off x="3920331" y="-1256506"/>
            <a:ext cx="4351338" cy="105156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Shape 75"/>
          <p:cNvSpPr txBox="1"/>
          <p:nvPr>
            <p:ph type="title"/>
          </p:nvPr>
        </p:nvSpPr>
        <p:spPr>
          <a:xfrm rot="5400000">
            <a:off x="7133431" y="1956594"/>
            <a:ext cx="5811838" cy="2628900"/>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6" name="Shape 76"/>
          <p:cNvSpPr txBox="1"/>
          <p:nvPr>
            <p:ph idx="1" type="body"/>
          </p:nvPr>
        </p:nvSpPr>
        <p:spPr>
          <a:xfrm rot="5400000">
            <a:off x="1799431" y="-596106"/>
            <a:ext cx="5811838" cy="77343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91425" lIns="91425" spcFirstLastPara="1" rIns="91425" wrap="square" tIns="91425"/>
          <a:lstStyle>
            <a:lvl1pPr lv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Shape 23"/>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Shape 28"/>
          <p:cNvSpPr txBox="1"/>
          <p:nvPr>
            <p:ph type="title"/>
          </p:nvPr>
        </p:nvSpPr>
        <p:spPr>
          <a:xfrm>
            <a:off x="831850" y="1709738"/>
            <a:ext cx="10515600" cy="2852737"/>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Shape 29"/>
          <p:cNvSpPr txBox="1"/>
          <p:nvPr>
            <p:ph idx="1" type="body"/>
          </p:nvPr>
        </p:nvSpPr>
        <p:spPr>
          <a:xfrm>
            <a:off x="831850" y="4589463"/>
            <a:ext cx="10515600"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Shape 34"/>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Shape 35"/>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839788"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Shape 42"/>
          <p:cNvSpPr txBox="1"/>
          <p:nvPr>
            <p:ph idx="1" type="body"/>
          </p:nvPr>
        </p:nvSpPr>
        <p:spPr>
          <a:xfrm>
            <a:off x="839788"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839788"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6172200" y="1681163"/>
            <a:ext cx="5183188"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6172200" y="2505075"/>
            <a:ext cx="5183188"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Shape 5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Shape 55"/>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6" name="Shape 56"/>
          <p:cNvSpPr txBox="1"/>
          <p:nvPr>
            <p:ph idx="1" type="body"/>
          </p:nvPr>
        </p:nvSpPr>
        <p:spPr>
          <a:xfrm>
            <a:off x="5183188" y="987425"/>
            <a:ext cx="6172200" cy="4873625"/>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Shape 57"/>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58" name="Shape 5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Shape 62"/>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3" name="Shape 63"/>
          <p:cNvSpPr/>
          <p:nvPr>
            <p:ph idx="2" type="pic"/>
          </p:nvPr>
        </p:nvSpPr>
        <p:spPr>
          <a:xfrm>
            <a:off x="5183188" y="987425"/>
            <a:ext cx="6172200" cy="4873625"/>
          </a:xfrm>
          <a:prstGeom prst="rect">
            <a:avLst/>
          </a:prstGeom>
          <a:noFill/>
          <a:ln>
            <a:noFill/>
          </a:ln>
        </p:spPr>
        <p:txBody>
          <a:bodyPr anchorCtr="0" anchor="t" bIns="91425" lIns="91425" spcFirstLastPara="1" rIns="91425" wrap="square" tIns="91425"/>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Shape 64"/>
          <p:cNvSpPr txBox="1"/>
          <p:nvPr>
            <p:ph idx="1"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Shape 7"/>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Shape 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Shape 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p:nvPr/>
        </p:nvSpPr>
        <p:spPr>
          <a:xfrm>
            <a:off x="1575439" y="2476970"/>
            <a:ext cx="9409034" cy="4293483"/>
          </a:xfrm>
          <a:prstGeom prst="rect">
            <a:avLst/>
          </a:prstGeom>
          <a:noFill/>
          <a:ln>
            <a:noFill/>
          </a:ln>
        </p:spPr>
        <p:txBody>
          <a:bodyPr anchorCtr="0" anchor="ctr" bIns="45700" lIns="91425" spcFirstLastPara="1" rIns="91425" wrap="square" tIns="45700">
            <a:noAutofit/>
          </a:bodyPr>
          <a:lstStyle/>
          <a:p>
            <a:pPr indent="-285750" lvl="0" marL="285750" marR="0" rtl="0" algn="l">
              <a:lnSpc>
                <a:spcPct val="100000"/>
              </a:lnSpc>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This is the current look and theme of the website that we are currently designing. </a:t>
            </a:r>
            <a:endParaRPr/>
          </a:p>
          <a:p>
            <a:pPr indent="0" lvl="0" marL="0" marR="0" rtl="0" algn="l">
              <a:lnSpc>
                <a:spcPct val="100000"/>
              </a:lnSpc>
              <a:spcBef>
                <a:spcPts val="0"/>
              </a:spcBef>
              <a:spcAft>
                <a:spcPts val="0"/>
              </a:spcAft>
              <a:buNone/>
            </a:pPr>
            <a:r>
              <a:t/>
            </a:r>
            <a:endParaRPr b="0" i="0" sz="13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We are looking to have the logo sit in the top centre of the website.  A clean minimalistic look that works against a white background is critical. </a:t>
            </a:r>
            <a:endParaRPr/>
          </a:p>
          <a:p>
            <a:pPr indent="-203200" lvl="0" marL="285750" marR="0" rtl="0" algn="l">
              <a:lnSpc>
                <a:spcPct val="100000"/>
              </a:lnSpc>
              <a:spcBef>
                <a:spcPts val="0"/>
              </a:spcBef>
              <a:spcAft>
                <a:spcPts val="0"/>
              </a:spcAft>
              <a:buClr>
                <a:schemeClr val="dk1"/>
              </a:buClr>
              <a:buSzPts val="1300"/>
              <a:buFont typeface="Arial"/>
              <a:buNone/>
            </a:pPr>
            <a:r>
              <a:t/>
            </a:r>
            <a:endParaRPr b="0" i="0" sz="13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We would like 3 separate design files – one with the illustration (Box 1 above), a second one with the name (Box 2 above) and a third one (Box 3 above) with the tag line so that we are able to use these separately or together as needed.</a:t>
            </a:r>
            <a:endParaRPr/>
          </a:p>
          <a:p>
            <a:pPr indent="-203200" lvl="0" marL="285750" marR="0" rtl="0" algn="l">
              <a:lnSpc>
                <a:spcPct val="100000"/>
              </a:lnSpc>
              <a:spcBef>
                <a:spcPts val="0"/>
              </a:spcBef>
              <a:spcAft>
                <a:spcPts val="0"/>
              </a:spcAft>
              <a:buClr>
                <a:schemeClr val="dk1"/>
              </a:buClr>
              <a:buSzPts val="1300"/>
              <a:buFont typeface="Arial"/>
              <a:buNone/>
            </a:pPr>
            <a:r>
              <a:t/>
            </a:r>
            <a:endParaRPr b="0" i="0" sz="1300" u="none" cap="none" strike="noStrike">
              <a:solidFill>
                <a:srgbClr val="000000"/>
              </a:solidFill>
              <a:latin typeface="Arial"/>
              <a:ea typeface="Arial"/>
              <a:cs typeface="Arial"/>
              <a:sym typeface="Arial"/>
            </a:endParaRPr>
          </a:p>
          <a:p>
            <a:pPr indent="-285750" lvl="0" marL="285750" marR="0" rtl="0" algn="l">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We want to use the human hand on the mobile to show that with technology, humans can make an impact on the lives of animals. Could you please draw a human hand and mobile as an outline opposed to a photo. This will enable the logo to blend in against any background that we use. </a:t>
            </a:r>
            <a:br>
              <a:rPr b="0" i="0" lang="en-US" sz="1300" u="none" cap="none" strike="noStrike">
                <a:solidFill>
                  <a:srgbClr val="000000"/>
                </a:solidFill>
                <a:latin typeface="Arial"/>
                <a:ea typeface="Arial"/>
                <a:cs typeface="Arial"/>
                <a:sym typeface="Arial"/>
              </a:rPr>
            </a:br>
            <a:endParaRPr b="0" i="0" sz="1300" u="none" cap="none" strike="noStrike">
              <a:solidFill>
                <a:srgbClr val="000000"/>
              </a:solidFill>
              <a:latin typeface="Arial"/>
              <a:ea typeface="Arial"/>
              <a:cs typeface="Arial"/>
              <a:sym typeface="Arial"/>
            </a:endParaRPr>
          </a:p>
          <a:p>
            <a:pPr indent="-285750" lvl="0" marL="285750" marR="0" rtl="0" algn="l">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We will be posting photos in Instagram and FB and are planning to add this logo in the bottom left of each photo we post. Hence, we would like the logo to be in black &amp; white or in colours that can blend with any other background.</a:t>
            </a:r>
            <a:endParaRPr/>
          </a:p>
          <a:p>
            <a:pPr indent="-203200" lvl="0" marL="285750" marR="0" rtl="0" algn="l">
              <a:spcBef>
                <a:spcPts val="0"/>
              </a:spcBef>
              <a:spcAft>
                <a:spcPts val="0"/>
              </a:spcAft>
              <a:buClr>
                <a:schemeClr val="dk1"/>
              </a:buClr>
              <a:buSzPts val="1300"/>
              <a:buFont typeface="Arial"/>
              <a:buNone/>
            </a:pPr>
            <a:r>
              <a:t/>
            </a:r>
            <a:endParaRPr b="0" i="0" sz="1300" u="none" cap="none" strike="noStrike">
              <a:solidFill>
                <a:srgbClr val="000000"/>
              </a:solidFill>
              <a:latin typeface="Arial"/>
              <a:ea typeface="Arial"/>
              <a:cs typeface="Arial"/>
              <a:sym typeface="Arial"/>
            </a:endParaRPr>
          </a:p>
          <a:p>
            <a:pPr indent="-285750" lvl="0" marL="285750" marR="0" rtl="0" algn="l">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In the name, we would like the N to be in a separate colour to ”Paws” and “Wings” so that it is easy to read. The tagline of “Swipe N Save” should also be part of the logo design. </a:t>
            </a:r>
            <a:r>
              <a:rPr lang="en-US" sz="1300"/>
              <a:t>The tagline “Swipe N Save” should be smaller than “Paws N Wings”</a:t>
            </a:r>
            <a:endParaRPr sz="1300"/>
          </a:p>
          <a:p>
            <a:pPr indent="-285750" lvl="0" marL="285750" marR="0" rtl="0" algn="l">
              <a:spcBef>
                <a:spcPts val="0"/>
              </a:spcBef>
              <a:spcAft>
                <a:spcPts val="0"/>
              </a:spcAft>
              <a:buClr>
                <a:schemeClr val="dk1"/>
              </a:buClr>
              <a:buSzPts val="1300"/>
              <a:buFont typeface="Arial"/>
              <a:buChar char="•"/>
            </a:pPr>
            <a:r>
              <a:rPr lang="en-US" sz="1300"/>
              <a:t>Font : We like clean and minimalistic fonds ( Pictures provided in the last slide)</a:t>
            </a:r>
            <a:endParaRPr sz="1300"/>
          </a:p>
          <a:p>
            <a:pPr indent="-203200" lvl="0" marL="285750" marR="0" rtl="0" algn="l">
              <a:spcBef>
                <a:spcPts val="0"/>
              </a:spcBef>
              <a:spcAft>
                <a:spcPts val="0"/>
              </a:spcAft>
              <a:buClr>
                <a:schemeClr val="dk1"/>
              </a:buClr>
              <a:buSzPts val="1300"/>
              <a:buFont typeface="Arial"/>
              <a:buNone/>
            </a:pPr>
            <a:r>
              <a:t/>
            </a:r>
            <a:endParaRPr b="0" i="0" sz="1300" u="none" cap="none" strike="noStrike">
              <a:solidFill>
                <a:srgbClr val="000000"/>
              </a:solidFill>
              <a:latin typeface="Arial"/>
              <a:ea typeface="Arial"/>
              <a:cs typeface="Arial"/>
              <a:sym typeface="Arial"/>
            </a:endParaRPr>
          </a:p>
          <a:p>
            <a:pPr indent="-285750" lvl="0" marL="285750" marR="0" rtl="0" algn="l">
              <a:spcBef>
                <a:spcPts val="0"/>
              </a:spcBef>
              <a:spcAft>
                <a:spcPts val="0"/>
              </a:spcAft>
              <a:buClr>
                <a:srgbClr val="000000"/>
              </a:buClr>
              <a:buSzPts val="1300"/>
              <a:buFont typeface="Arial"/>
              <a:buChar char="•"/>
            </a:pPr>
            <a:r>
              <a:rPr b="0" i="0" lang="en-US" sz="1300" u="none" cap="none" strike="noStrike">
                <a:solidFill>
                  <a:srgbClr val="000000"/>
                </a:solidFill>
                <a:latin typeface="Arial"/>
                <a:ea typeface="Arial"/>
                <a:cs typeface="Arial"/>
                <a:sym typeface="Arial"/>
              </a:rPr>
              <a:t>We are open to a logo that shows paws on top of the “a” in “Paws” and wings in the ”W” of “Wings”</a:t>
            </a:r>
            <a:endParaRPr b="0" i="0" sz="1300" u="none" cap="none" strike="noStrike">
              <a:solidFill>
                <a:srgbClr val="000000"/>
              </a:solidFill>
              <a:latin typeface="Arial"/>
              <a:ea typeface="Arial"/>
              <a:cs typeface="Arial"/>
              <a:sym typeface="Arial"/>
            </a:endParaRPr>
          </a:p>
          <a:p>
            <a:pPr indent="0" lvl="0" marL="0" marR="0" rtl="0" algn="l">
              <a:spcBef>
                <a:spcPts val="0"/>
              </a:spcBef>
              <a:spcAft>
                <a:spcPts val="0"/>
              </a:spcAft>
              <a:buNone/>
            </a:pPr>
            <a:r>
              <a:t/>
            </a:r>
            <a:endParaRPr sz="1300"/>
          </a:p>
          <a:p>
            <a:pPr indent="0" lvl="0" marL="0" marR="0" rtl="0" algn="l">
              <a:spcBef>
                <a:spcPts val="0"/>
              </a:spcBef>
              <a:spcAft>
                <a:spcPts val="0"/>
              </a:spcAft>
              <a:buNone/>
            </a:pPr>
            <a:r>
              <a:t/>
            </a:r>
            <a:endParaRPr sz="1300"/>
          </a:p>
          <a:p>
            <a:pPr indent="0" lvl="0" marL="0" marR="0" rtl="0" algn="l">
              <a:spcBef>
                <a:spcPts val="0"/>
              </a:spcBef>
              <a:spcAft>
                <a:spcPts val="0"/>
              </a:spcAft>
              <a:buNone/>
            </a:pPr>
            <a:r>
              <a:t/>
            </a:r>
            <a:endParaRPr b="0" i="0" sz="1300" u="none" cap="none" strike="noStrike">
              <a:solidFill>
                <a:srgbClr val="000000"/>
              </a:solidFill>
              <a:latin typeface="Arial"/>
              <a:ea typeface="Arial"/>
              <a:cs typeface="Arial"/>
              <a:sym typeface="Arial"/>
            </a:endParaRPr>
          </a:p>
          <a:p>
            <a:pPr indent="0" lvl="0" marL="0" marR="0" rtl="0" algn="ctr">
              <a:spcBef>
                <a:spcPts val="0"/>
              </a:spcBef>
              <a:spcAft>
                <a:spcPts val="0"/>
              </a:spcAft>
              <a:buNone/>
            </a:pPr>
            <a:r>
              <a:rPr b="1" i="0" lang="en-US" sz="1300" u="none" cap="none" strike="noStrike">
                <a:solidFill>
                  <a:srgbClr val="000000"/>
                </a:solidFill>
                <a:latin typeface="Arial"/>
                <a:ea typeface="Arial"/>
                <a:cs typeface="Arial"/>
                <a:sym typeface="Arial"/>
              </a:rPr>
              <a:t>[CONTINUED IN NEXT PAGE]</a:t>
            </a:r>
            <a:endParaRPr/>
          </a:p>
        </p:txBody>
      </p:sp>
      <p:pic>
        <p:nvPicPr>
          <p:cNvPr descr="https://lh3.googleusercontent.com/2NtcvC4r2wnnWd6Gw16uWn8jFJS40my-yq2P1o7ZtbvPc5i9lY95C2RJ8wVAVRsoEJ4QXSQ-X5jWRfNg30u9BOujZf-WYIWLyS3tDzCZ-Yb0m33k-3sZoVmL8BYMYSkESElRPjmi848" id="85" name="Shape 85"/>
          <p:cNvPicPr preferRelativeResize="0"/>
          <p:nvPr/>
        </p:nvPicPr>
        <p:blipFill rotWithShape="1">
          <a:blip r:embed="rId3">
            <a:alphaModFix/>
          </a:blip>
          <a:srcRect b="0" l="0" r="7569" t="0"/>
          <a:stretch/>
        </p:blipFill>
        <p:spPr>
          <a:xfrm>
            <a:off x="1279749" y="1001340"/>
            <a:ext cx="7430618" cy="1543051"/>
          </a:xfrm>
          <a:prstGeom prst="rect">
            <a:avLst/>
          </a:prstGeom>
          <a:noFill/>
          <a:ln>
            <a:noFill/>
          </a:ln>
        </p:spPr>
      </p:pic>
      <p:pic>
        <p:nvPicPr>
          <p:cNvPr descr="https://lh6.googleusercontent.com/WRz6uNiKxL1wgBZuyjx9fRlkdovMWUEv7SwqKUlgZTrGUGJAV5sXwLequ90NX8KH9uBG5o0kIoEjAvuJc7TTDEEsRRtjGfYbSzgTDSed3kW-F4864B8CcU8dhQgYagjOLcBq9j5N9ha4Wigf9A" id="86" name="Shape 86"/>
          <p:cNvPicPr preferRelativeResize="0"/>
          <p:nvPr/>
        </p:nvPicPr>
        <p:blipFill rotWithShape="1">
          <a:blip r:embed="rId4">
            <a:alphaModFix/>
          </a:blip>
          <a:srcRect b="26028" l="0" r="0" t="17674"/>
          <a:stretch/>
        </p:blipFill>
        <p:spPr>
          <a:xfrm>
            <a:off x="3618775" y="609330"/>
            <a:ext cx="2076450" cy="1174374"/>
          </a:xfrm>
          <a:prstGeom prst="rect">
            <a:avLst/>
          </a:prstGeom>
          <a:noFill/>
          <a:ln>
            <a:noFill/>
          </a:ln>
        </p:spPr>
      </p:pic>
      <p:sp>
        <p:nvSpPr>
          <p:cNvPr id="87" name="Shape 87"/>
          <p:cNvSpPr txBox="1"/>
          <p:nvPr/>
        </p:nvSpPr>
        <p:spPr>
          <a:xfrm>
            <a:off x="5426830" y="1133099"/>
            <a:ext cx="1706253" cy="58477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rgbClr val="000000"/>
                </a:solidFill>
                <a:latin typeface="Arial"/>
                <a:ea typeface="Arial"/>
                <a:cs typeface="Arial"/>
                <a:sym typeface="Arial"/>
              </a:rPr>
              <a:t>Paws</a:t>
            </a:r>
            <a:r>
              <a:rPr b="0" i="0" lang="en-US" sz="1800" u="none" cap="none" strike="noStrike">
                <a:solidFill>
                  <a:srgbClr val="55BFEA"/>
                </a:solidFill>
                <a:latin typeface="Arial"/>
                <a:ea typeface="Arial"/>
                <a:cs typeface="Arial"/>
                <a:sym typeface="Arial"/>
              </a:rPr>
              <a:t> </a:t>
            </a:r>
            <a:r>
              <a:rPr b="0" i="0" lang="en-US" sz="1800" u="none" cap="none" strike="noStrike">
                <a:solidFill>
                  <a:srgbClr val="FFC000"/>
                </a:solidFill>
                <a:latin typeface="Arial"/>
                <a:ea typeface="Arial"/>
                <a:cs typeface="Arial"/>
                <a:sym typeface="Arial"/>
              </a:rPr>
              <a:t>N</a:t>
            </a:r>
            <a:r>
              <a:rPr b="0" i="0" lang="en-US" sz="1800" u="none" cap="none" strike="noStrike">
                <a:solidFill>
                  <a:srgbClr val="55BFEA"/>
                </a:solidFill>
                <a:latin typeface="Arial"/>
                <a:ea typeface="Arial"/>
                <a:cs typeface="Arial"/>
                <a:sym typeface="Arial"/>
              </a:rPr>
              <a:t> </a:t>
            </a:r>
            <a:r>
              <a:rPr b="0" i="0" lang="en-US" sz="1800" u="none" cap="none" strike="noStrike">
                <a:solidFill>
                  <a:srgbClr val="000000"/>
                </a:solidFill>
                <a:latin typeface="Arial"/>
                <a:ea typeface="Arial"/>
                <a:cs typeface="Arial"/>
                <a:sym typeface="Arial"/>
              </a:rPr>
              <a:t>Wings</a:t>
            </a:r>
            <a:endParaRPr b="0" i="0" sz="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rPr b="0" i="0" lang="en-US" sz="1400" u="none" cap="none" strike="noStrike">
                <a:solidFill>
                  <a:srgbClr val="000000"/>
                </a:solidFill>
                <a:latin typeface="Arial"/>
                <a:ea typeface="Arial"/>
                <a:cs typeface="Arial"/>
                <a:sym typeface="Arial"/>
              </a:rPr>
              <a:t>   Swipe</a:t>
            </a:r>
            <a:r>
              <a:rPr b="0" i="0" lang="en-US" sz="1400" u="none" cap="none" strike="noStrike">
                <a:solidFill>
                  <a:srgbClr val="55BFEA"/>
                </a:solidFill>
                <a:latin typeface="Arial"/>
                <a:ea typeface="Arial"/>
                <a:cs typeface="Arial"/>
                <a:sym typeface="Arial"/>
              </a:rPr>
              <a:t> </a:t>
            </a:r>
            <a:r>
              <a:rPr b="0" i="0" lang="en-US" sz="1400" u="none" cap="none" strike="noStrike">
                <a:solidFill>
                  <a:srgbClr val="FFC000"/>
                </a:solidFill>
                <a:latin typeface="Arial"/>
                <a:ea typeface="Arial"/>
                <a:cs typeface="Arial"/>
                <a:sym typeface="Arial"/>
              </a:rPr>
              <a:t>N</a:t>
            </a:r>
            <a:r>
              <a:rPr b="0" i="0" lang="en-US" sz="1400" u="none" cap="none" strike="noStrike">
                <a:solidFill>
                  <a:srgbClr val="55BFEA"/>
                </a:solidFill>
                <a:latin typeface="Arial"/>
                <a:ea typeface="Arial"/>
                <a:cs typeface="Arial"/>
                <a:sym typeface="Arial"/>
              </a:rPr>
              <a:t>  </a:t>
            </a:r>
            <a:r>
              <a:rPr b="0" i="0" lang="en-US" sz="1400" u="none" cap="none" strike="noStrike">
                <a:solidFill>
                  <a:srgbClr val="000000"/>
                </a:solidFill>
                <a:latin typeface="Arial"/>
                <a:ea typeface="Arial"/>
                <a:cs typeface="Arial"/>
                <a:sym typeface="Arial"/>
              </a:rPr>
              <a:t>Save</a:t>
            </a:r>
            <a:endParaRPr b="0" i="0" sz="800" u="none" cap="none" strike="noStrike">
              <a:solidFill>
                <a:schemeClr val="dk1"/>
              </a:solidFill>
              <a:latin typeface="Arial"/>
              <a:ea typeface="Arial"/>
              <a:cs typeface="Arial"/>
              <a:sym typeface="Arial"/>
            </a:endParaRPr>
          </a:p>
        </p:txBody>
      </p:sp>
      <p:sp>
        <p:nvSpPr>
          <p:cNvPr id="88" name="Shape 88"/>
          <p:cNvSpPr/>
          <p:nvPr/>
        </p:nvSpPr>
        <p:spPr>
          <a:xfrm>
            <a:off x="3374796" y="390632"/>
            <a:ext cx="2076450" cy="1393072"/>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9" name="Shape 89"/>
          <p:cNvSpPr/>
          <p:nvPr/>
        </p:nvSpPr>
        <p:spPr>
          <a:xfrm>
            <a:off x="5514078" y="997733"/>
            <a:ext cx="2076450" cy="427754"/>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0" name="Shape 90"/>
          <p:cNvSpPr txBox="1"/>
          <p:nvPr/>
        </p:nvSpPr>
        <p:spPr>
          <a:xfrm>
            <a:off x="3374796" y="410968"/>
            <a:ext cx="344449"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rgbClr val="C00000"/>
                </a:solidFill>
                <a:latin typeface="Calibri"/>
                <a:ea typeface="Calibri"/>
                <a:cs typeface="Calibri"/>
                <a:sym typeface="Calibri"/>
              </a:rPr>
              <a:t>1</a:t>
            </a:r>
            <a:endParaRPr sz="1800">
              <a:solidFill>
                <a:srgbClr val="C00000"/>
              </a:solidFill>
              <a:latin typeface="Calibri"/>
              <a:ea typeface="Calibri"/>
              <a:cs typeface="Calibri"/>
              <a:sym typeface="Calibri"/>
            </a:endParaRPr>
          </a:p>
        </p:txBody>
      </p:sp>
      <p:sp>
        <p:nvSpPr>
          <p:cNvPr id="91" name="Shape 91"/>
          <p:cNvSpPr txBox="1"/>
          <p:nvPr/>
        </p:nvSpPr>
        <p:spPr>
          <a:xfrm>
            <a:off x="7238753" y="1056154"/>
            <a:ext cx="344449"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C00000"/>
                </a:solidFill>
                <a:latin typeface="Calibri"/>
                <a:ea typeface="Calibri"/>
                <a:cs typeface="Calibri"/>
                <a:sym typeface="Calibri"/>
              </a:rPr>
              <a:t>2</a:t>
            </a:r>
            <a:endParaRPr sz="1800">
              <a:solidFill>
                <a:srgbClr val="C00000"/>
              </a:solidFill>
              <a:latin typeface="Calibri"/>
              <a:ea typeface="Calibri"/>
              <a:cs typeface="Calibri"/>
              <a:sym typeface="Calibri"/>
            </a:endParaRPr>
          </a:p>
        </p:txBody>
      </p:sp>
      <p:sp>
        <p:nvSpPr>
          <p:cNvPr id="92" name="Shape 92"/>
          <p:cNvSpPr/>
          <p:nvPr/>
        </p:nvSpPr>
        <p:spPr>
          <a:xfrm>
            <a:off x="5506224" y="1489496"/>
            <a:ext cx="2076450" cy="221542"/>
          </a:xfrm>
          <a:prstGeom prst="rect">
            <a:avLst/>
          </a:prstGeom>
          <a:noFill/>
          <a:ln cap="flat" cmpd="sng" w="12700">
            <a:solidFill>
              <a:srgbClr val="C00000"/>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Shape 93"/>
          <p:cNvSpPr txBox="1"/>
          <p:nvPr/>
        </p:nvSpPr>
        <p:spPr>
          <a:xfrm>
            <a:off x="7230899" y="1434793"/>
            <a:ext cx="344449"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C00000"/>
                </a:solidFill>
                <a:latin typeface="Calibri"/>
                <a:ea typeface="Calibri"/>
                <a:cs typeface="Calibri"/>
                <a:sym typeface="Calibri"/>
              </a:rPr>
              <a:t>3</a:t>
            </a:r>
            <a:endParaRPr sz="1800">
              <a:solidFill>
                <a:srgbClr val="C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Shape 98"/>
          <p:cNvSpPr/>
          <p:nvPr/>
        </p:nvSpPr>
        <p:spPr>
          <a:xfrm>
            <a:off x="2559675" y="386375"/>
            <a:ext cx="4926168" cy="4463031"/>
          </a:xfrm>
          <a:prstGeom prst="rect">
            <a:avLst/>
          </a:prstGeom>
        </p:spPr>
        <p:txBody>
          <a:bodyPr>
            <a:prstTxWarp prst="textPlain"/>
          </a:bodyPr>
          <a:lstStyle/>
          <a:p>
            <a:pPr lvl="0" algn="l"/>
            <a:r>
              <a:rPr b="0" i="0">
                <a:ln>
                  <a:noFill/>
                </a:ln>
                <a:solidFill>
                  <a:srgbClr val="FFC000"/>
                </a:solidFill>
                <a:latin typeface="Arial"/>
              </a:rPr>
              <a:t>Paws N Wings</a:t>
            </a:r>
            <a:br>
              <a:rPr b="0" i="0">
                <a:ln>
                  <a:noFill/>
                </a:ln>
                <a:solidFill>
                  <a:srgbClr val="FFC000"/>
                </a:solidFill>
                <a:latin typeface="Arial"/>
              </a:rPr>
            </a:br>
            <a:r>
              <a:rPr b="0" i="0">
                <a:ln>
                  <a:noFill/>
                </a:ln>
                <a:solidFill>
                  <a:srgbClr val="FFC000"/>
                </a:solidFill>
                <a:latin typeface="Arial"/>
              </a:rPr>
              <a:t/>
            </a:r>
            <a:br>
              <a:rPr b="0" i="0">
                <a:ln>
                  <a:noFill/>
                </a:ln>
                <a:solidFill>
                  <a:srgbClr val="FFC000"/>
                </a:solidFill>
                <a:latin typeface="Arial"/>
              </a:rPr>
            </a:br>
            <a:r>
              <a:rPr b="0" i="0">
                <a:ln>
                  <a:noFill/>
                </a:ln>
                <a:solidFill>
                  <a:srgbClr val="FFC000"/>
                </a:solidFill>
                <a:latin typeface="Arial"/>
              </a:rPr>
              <a:t/>
            </a:r>
            <a:br>
              <a:rPr b="0" i="0">
                <a:ln>
                  <a:noFill/>
                </a:ln>
                <a:solidFill>
                  <a:srgbClr val="FFC000"/>
                </a:solidFill>
                <a:latin typeface="Arial"/>
              </a:rPr>
            </a:br>
            <a:r>
              <a:rPr b="0" i="0">
                <a:ln>
                  <a:noFill/>
                </a:ln>
                <a:solidFill>
                  <a:srgbClr val="FFC000"/>
                </a:solidFill>
                <a:latin typeface="Arial"/>
              </a:rPr>
              <a:t> Swipe N Save</a:t>
            </a:r>
          </a:p>
        </p:txBody>
      </p:sp>
      <p:pic>
        <p:nvPicPr>
          <p:cNvPr descr="https://lh6.googleusercontent.com/WRz6uNiKxL1wgBZuyjx9fRlkdovMWUEv7SwqKUlgZTrGUGJAV5sXwLequ90NX8KH9uBG5o0kIoEjAvuJc7TTDEEsRRtjGfYbSzgTDSed3kW-F4864B8CcU8dhQgYagjOLcBq9j5N9ha4Wigf9A" id="99" name="Shape 99"/>
          <p:cNvPicPr preferRelativeResize="0"/>
          <p:nvPr/>
        </p:nvPicPr>
        <p:blipFill rotWithShape="1">
          <a:blip r:embed="rId3">
            <a:alphaModFix/>
          </a:blip>
          <a:srcRect b="26028" l="0" r="11935" t="17674"/>
          <a:stretch/>
        </p:blipFill>
        <p:spPr>
          <a:xfrm>
            <a:off x="4058590" y="2029563"/>
            <a:ext cx="1828601" cy="1174374"/>
          </a:xfrm>
          <a:prstGeom prst="rect">
            <a:avLst/>
          </a:prstGeom>
          <a:noFill/>
          <a:ln>
            <a:noFill/>
          </a:ln>
        </p:spPr>
      </p:pic>
      <p:sp>
        <p:nvSpPr>
          <p:cNvPr id="100" name="Shape 100"/>
          <p:cNvSpPr txBox="1"/>
          <p:nvPr/>
        </p:nvSpPr>
        <p:spPr>
          <a:xfrm>
            <a:off x="9828607" y="1639991"/>
            <a:ext cx="1706253" cy="584775"/>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solidFill>
                  <a:srgbClr val="000000"/>
                </a:solidFill>
                <a:latin typeface="Arial"/>
                <a:ea typeface="Arial"/>
                <a:cs typeface="Arial"/>
                <a:sym typeface="Arial"/>
              </a:rPr>
              <a:t>Paws</a:t>
            </a:r>
            <a:r>
              <a:rPr b="0" i="0" lang="en-US" sz="1800" u="none" cap="none" strike="noStrike">
                <a:solidFill>
                  <a:srgbClr val="55BFEA"/>
                </a:solidFill>
                <a:latin typeface="Arial"/>
                <a:ea typeface="Arial"/>
                <a:cs typeface="Arial"/>
                <a:sym typeface="Arial"/>
              </a:rPr>
              <a:t> </a:t>
            </a:r>
            <a:r>
              <a:rPr b="0" i="0" lang="en-US" sz="1800" u="none" cap="none" strike="noStrike">
                <a:solidFill>
                  <a:srgbClr val="FFC000"/>
                </a:solidFill>
                <a:latin typeface="Arial"/>
                <a:ea typeface="Arial"/>
                <a:cs typeface="Arial"/>
                <a:sym typeface="Arial"/>
              </a:rPr>
              <a:t>N</a:t>
            </a:r>
            <a:r>
              <a:rPr b="0" i="0" lang="en-US" sz="1800" u="none" cap="none" strike="noStrike">
                <a:solidFill>
                  <a:srgbClr val="55BFEA"/>
                </a:solidFill>
                <a:latin typeface="Arial"/>
                <a:ea typeface="Arial"/>
                <a:cs typeface="Arial"/>
                <a:sym typeface="Arial"/>
              </a:rPr>
              <a:t> </a:t>
            </a:r>
            <a:r>
              <a:rPr b="0" i="0" lang="en-US" sz="1800" u="none" cap="none" strike="noStrike">
                <a:solidFill>
                  <a:srgbClr val="000000"/>
                </a:solidFill>
                <a:latin typeface="Arial"/>
                <a:ea typeface="Arial"/>
                <a:cs typeface="Arial"/>
                <a:sym typeface="Arial"/>
              </a:rPr>
              <a:t>Wings</a:t>
            </a:r>
            <a:endParaRPr b="0" i="0" sz="8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rPr lang="en-US" sz="1400">
                <a:solidFill>
                  <a:srgbClr val="000000"/>
                </a:solidFill>
                <a:latin typeface="Arial"/>
                <a:ea typeface="Arial"/>
                <a:cs typeface="Arial"/>
                <a:sym typeface="Arial"/>
              </a:rPr>
              <a:t>   Swipe</a:t>
            </a:r>
            <a:r>
              <a:rPr lang="en-US" sz="1400">
                <a:solidFill>
                  <a:srgbClr val="55BFEA"/>
                </a:solidFill>
                <a:latin typeface="Arial"/>
                <a:ea typeface="Arial"/>
                <a:cs typeface="Arial"/>
                <a:sym typeface="Arial"/>
              </a:rPr>
              <a:t> </a:t>
            </a:r>
            <a:r>
              <a:rPr lang="en-US" sz="1400">
                <a:solidFill>
                  <a:srgbClr val="FFC000"/>
                </a:solidFill>
                <a:latin typeface="Arial"/>
                <a:ea typeface="Arial"/>
                <a:cs typeface="Arial"/>
                <a:sym typeface="Arial"/>
              </a:rPr>
              <a:t>N</a:t>
            </a:r>
            <a:r>
              <a:rPr lang="en-US" sz="1400">
                <a:solidFill>
                  <a:srgbClr val="55BFEA"/>
                </a:solidFill>
                <a:latin typeface="Arial"/>
                <a:ea typeface="Arial"/>
                <a:cs typeface="Arial"/>
                <a:sym typeface="Arial"/>
              </a:rPr>
              <a:t>  </a:t>
            </a:r>
            <a:r>
              <a:rPr lang="en-US" sz="1400">
                <a:solidFill>
                  <a:srgbClr val="000000"/>
                </a:solidFill>
                <a:latin typeface="Arial"/>
                <a:ea typeface="Arial"/>
                <a:cs typeface="Arial"/>
                <a:sym typeface="Arial"/>
              </a:rPr>
              <a:t>Save</a:t>
            </a:r>
            <a:endParaRPr b="0" i="0" sz="800" u="none" cap="none" strike="noStrike">
              <a:solidFill>
                <a:schemeClr val="dk1"/>
              </a:solidFill>
              <a:latin typeface="Arial"/>
              <a:ea typeface="Arial"/>
              <a:cs typeface="Arial"/>
              <a:sym typeface="Arial"/>
            </a:endParaRPr>
          </a:p>
        </p:txBody>
      </p:sp>
      <p:sp>
        <p:nvSpPr>
          <p:cNvPr id="101" name="Shape 101"/>
          <p:cNvSpPr/>
          <p:nvPr/>
        </p:nvSpPr>
        <p:spPr>
          <a:xfrm>
            <a:off x="5977217" y="3244334"/>
            <a:ext cx="23756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102" name="Shape 102"/>
          <p:cNvSpPr/>
          <p:nvPr/>
        </p:nvSpPr>
        <p:spPr>
          <a:xfrm>
            <a:off x="5977217" y="3244334"/>
            <a:ext cx="237566"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103" name="Shape 103"/>
          <p:cNvSpPr/>
          <p:nvPr/>
        </p:nvSpPr>
        <p:spPr>
          <a:xfrm>
            <a:off x="3678148" y="1380133"/>
            <a:ext cx="2784296" cy="2473233"/>
          </a:xfrm>
          <a:prstGeom prst="donut">
            <a:avLst>
              <a:gd fmla="val 9225" name="adj"/>
            </a:avLst>
          </a:prstGeom>
          <a:solidFill>
            <a:srgbClr val="6ADDED"/>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04" name="Shape 104"/>
          <p:cNvSpPr/>
          <p:nvPr/>
        </p:nvSpPr>
        <p:spPr>
          <a:xfrm>
            <a:off x="1272700" y="4639110"/>
            <a:ext cx="9409034" cy="815608"/>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300"/>
              <a:buFont typeface="Calibri"/>
              <a:buNone/>
            </a:pPr>
            <a:r>
              <a:t/>
            </a:r>
            <a:endParaRPr b="0" i="0" sz="13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300"/>
              <a:buFont typeface="Arial"/>
              <a:buChar char="•"/>
            </a:pPr>
            <a:r>
              <a:rPr lang="en-US" sz="1300">
                <a:solidFill>
                  <a:srgbClr val="000000"/>
                </a:solidFill>
                <a:latin typeface="Arial"/>
                <a:ea typeface="Arial"/>
                <a:cs typeface="Arial"/>
                <a:sym typeface="Arial"/>
              </a:rPr>
              <a:t>We would also like to see a logo design that is encompassed within a shape such as a circle with the name and tagline appearing in the form of a circle </a:t>
            </a:r>
            <a:endParaRPr sz="1300"/>
          </a:p>
          <a:p>
            <a:pPr indent="-285750" lvl="0" marL="285750" marR="0" rtl="0" algn="l">
              <a:lnSpc>
                <a:spcPct val="100000"/>
              </a:lnSpc>
              <a:spcBef>
                <a:spcPts val="0"/>
              </a:spcBef>
              <a:spcAft>
                <a:spcPts val="0"/>
              </a:spcAft>
              <a:buClr>
                <a:schemeClr val="dk1"/>
              </a:buClr>
              <a:buSzPts val="1300"/>
              <a:buFont typeface="Arial"/>
              <a:buChar char="•"/>
            </a:pPr>
            <a:r>
              <a:rPr lang="en-US" sz="1300"/>
              <a:t>The colour of the circle can be based on your creative thoughts.</a:t>
            </a:r>
            <a:endParaRPr sz="1300"/>
          </a:p>
          <a:p>
            <a:pPr indent="-234950" lvl="0" marL="28575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Calibri"/>
              <a:ea typeface="Calibri"/>
              <a:cs typeface="Calibri"/>
              <a:sym typeface="Calibri"/>
            </a:endParaRPr>
          </a:p>
        </p:txBody>
      </p:sp>
      <p:pic>
        <p:nvPicPr>
          <p:cNvPr id="105" name="Shape 105"/>
          <p:cNvPicPr preferRelativeResize="0"/>
          <p:nvPr/>
        </p:nvPicPr>
        <p:blipFill rotWithShape="1">
          <a:blip r:embed="rId4">
            <a:alphaModFix/>
          </a:blip>
          <a:srcRect b="0" l="0" r="0" t="0"/>
          <a:stretch/>
        </p:blipFill>
        <p:spPr>
          <a:xfrm>
            <a:off x="4416406" y="3243056"/>
            <a:ext cx="3359187" cy="37188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pic>
        <p:nvPicPr>
          <p:cNvPr id="110" name="Shape 110"/>
          <p:cNvPicPr preferRelativeResize="0"/>
          <p:nvPr/>
        </p:nvPicPr>
        <p:blipFill>
          <a:blip r:embed="rId3">
            <a:alphaModFix/>
          </a:blip>
          <a:stretch>
            <a:fillRect/>
          </a:stretch>
        </p:blipFill>
        <p:spPr>
          <a:xfrm>
            <a:off x="676150" y="515150"/>
            <a:ext cx="10952500" cy="5921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